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38" r:id="rId3"/>
    <p:sldId id="845" r:id="rId4"/>
    <p:sldId id="803" r:id="rId5"/>
    <p:sldId id="806" r:id="rId6"/>
    <p:sldId id="814" r:id="rId7"/>
    <p:sldId id="824" r:id="rId8"/>
    <p:sldId id="825" r:id="rId9"/>
    <p:sldId id="826" r:id="rId10"/>
    <p:sldId id="828" r:id="rId11"/>
    <p:sldId id="827" r:id="rId12"/>
    <p:sldId id="829" r:id="rId13"/>
    <p:sldId id="830" r:id="rId14"/>
    <p:sldId id="831" r:id="rId15"/>
    <p:sldId id="832" r:id="rId16"/>
    <p:sldId id="844" r:id="rId17"/>
    <p:sldId id="839" r:id="rId18"/>
    <p:sldId id="833" r:id="rId19"/>
    <p:sldId id="834" r:id="rId20"/>
    <p:sldId id="816" r:id="rId21"/>
  </p:sldIdLst>
  <p:sldSz cx="24384000" cy="13716000"/>
  <p:notesSz cx="6858000" cy="9144000"/>
  <p:embeddedFontLst>
    <p:embeddedFont>
      <p:font typeface="PingFang SC Regular" panose="020B0400000000000000" charset="-122"/>
      <p:regular r:id="rId27"/>
    </p:embeddedFont>
  </p:embeddedFontLst>
  <p:defaultTextStyle>
    <a:defPPr>
      <a:defRPr lang="zh-CN"/>
    </a:defPPr>
    <a:lvl1pPr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5pPr>
    <a:lvl6pPr marL="2286000" algn="l" defTabSz="914400" rtl="0" eaLnBrk="1" latinLnBrk="0" hangingPunct="1"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6pPr>
    <a:lvl7pPr marL="2743200" algn="l" defTabSz="914400" rtl="0" eaLnBrk="1" latinLnBrk="0" hangingPunct="1"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7pPr>
    <a:lvl8pPr marL="3200400" algn="l" defTabSz="914400" rtl="0" eaLnBrk="1" latinLnBrk="0" hangingPunct="1"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8pPr>
    <a:lvl9pPr marL="3657600" algn="l" defTabSz="914400" rtl="0" eaLnBrk="1" latinLnBrk="0" hangingPunct="1">
      <a:defRPr sz="2800" kern="1200" baseline="43000">
        <a:solidFill>
          <a:srgbClr val="818A93"/>
        </a:solidFill>
        <a:latin typeface="Open Sans" charset="0"/>
        <a:ea typeface="Open Sans" charset="0"/>
        <a:cs typeface="Open Sans" charset="0"/>
        <a:sym typeface="Open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CFC"/>
    <a:srgbClr val="407AFC"/>
    <a:srgbClr val="00A971"/>
    <a:srgbClr val="00CB86"/>
    <a:srgbClr val="3E3D49"/>
    <a:srgbClr val="9DA1A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6"/>
    <p:restoredTop sz="96208"/>
  </p:normalViewPr>
  <p:slideViewPr>
    <p:cSldViewPr>
      <p:cViewPr varScale="1">
        <p:scale>
          <a:sx n="56" d="100"/>
          <a:sy n="56" d="100"/>
        </p:scale>
        <p:origin x="528" y="19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>
              <a:lnSpc>
                <a:spcPct val="70000"/>
              </a:lnSpc>
              <a:defRPr sz="1200"/>
            </a:lvl1pPr>
          </a:lstStyle>
          <a:p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>
              <a:lnSpc>
                <a:spcPct val="70000"/>
              </a:lnSpc>
              <a:defRPr sz="1200"/>
            </a:lvl1pPr>
          </a:lstStyle>
          <a:p>
            <a:fld id="{2B6E0BE2-843D-9D46-87DB-54DC44507468}" type="datetimeFigureOut">
              <a:rPr lang="en-US" altLang="zh-CN"/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>
              <a:lnSpc>
                <a:spcPct val="70000"/>
              </a:lnSpc>
              <a:defRPr sz="1200"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>
              <a:lnSpc>
                <a:spcPct val="70000"/>
              </a:lnSpc>
              <a:defRPr sz="1200"/>
            </a:lvl1pPr>
          </a:lstStyle>
          <a:p>
            <a:fld id="{8BC204A7-56BE-654C-9932-030EB6A30CA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x-none" altLang="x-none" noProof="0">
                <a:sym typeface="Helvetica Neue" panose="02000503000000020004" charset="0"/>
              </a:rPr>
              <a:t>Click to edit Master text styles</a:t>
            </a:r>
            <a:endParaRPr lang="x-none" altLang="x-none" noProof="0">
              <a:sym typeface="Helvetica Neue" panose="02000503000000020004" charset="0"/>
            </a:endParaRPr>
          </a:p>
          <a:p>
            <a:pPr lvl="1"/>
            <a:r>
              <a:rPr lang="x-none" altLang="x-none" noProof="0">
                <a:sym typeface="Helvetica Neue" panose="02000503000000020004" charset="0"/>
              </a:rPr>
              <a:t>Second level</a:t>
            </a:r>
            <a:endParaRPr lang="x-none" altLang="x-none" noProof="0">
              <a:sym typeface="Helvetica Neue" panose="02000503000000020004" charset="0"/>
            </a:endParaRPr>
          </a:p>
          <a:p>
            <a:pPr lvl="2"/>
            <a:r>
              <a:rPr lang="x-none" altLang="x-none" noProof="0">
                <a:sym typeface="Helvetica Neue" panose="02000503000000020004" charset="0"/>
              </a:rPr>
              <a:t>Third level</a:t>
            </a:r>
            <a:endParaRPr lang="x-none" altLang="x-none" noProof="0">
              <a:sym typeface="Helvetica Neue" panose="02000503000000020004" charset="0"/>
            </a:endParaRPr>
          </a:p>
          <a:p>
            <a:pPr lvl="3"/>
            <a:r>
              <a:rPr lang="x-none" altLang="x-none" noProof="0">
                <a:sym typeface="Helvetica Neue" panose="02000503000000020004" charset="0"/>
              </a:rPr>
              <a:t>Fourth level</a:t>
            </a:r>
            <a:endParaRPr lang="x-none" altLang="x-none" noProof="0">
              <a:sym typeface="Helvetica Neue" panose="02000503000000020004" charset="0"/>
            </a:endParaRPr>
          </a:p>
          <a:p>
            <a:pPr lvl="4"/>
            <a:r>
              <a:rPr lang="x-none" altLang="x-none" noProof="0">
                <a:sym typeface="Helvetica Neue" panose="02000503000000020004" charset="0"/>
              </a:rPr>
              <a:t>Fifth level</a:t>
            </a:r>
            <a:endParaRPr lang="x-none" altLang="x-none" noProof="0">
              <a:sym typeface="Helvetica Neue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charset="0"/>
        <a:ea typeface="Helvetica Neue" panose="02000503000000020004" charset="0"/>
        <a:cs typeface="Helvetica Neue" panose="02000503000000020004" charset="0"/>
        <a:sym typeface="Helvetica Neue" panose="02000503000000020004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charset="0"/>
        <a:ea typeface="Helvetica Neue" panose="02000503000000020004" charset="0"/>
        <a:cs typeface="Helvetica Neue" panose="02000503000000020004" charset="0"/>
        <a:sym typeface="Helvetica Neue" panose="02000503000000020004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charset="0"/>
        <a:ea typeface="Helvetica Neue" panose="02000503000000020004" charset="0"/>
        <a:cs typeface="Helvetica Neue" panose="02000503000000020004" charset="0"/>
        <a:sym typeface="Helvetica Neue" panose="02000503000000020004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charset="0"/>
        <a:ea typeface="Helvetica Neue" panose="02000503000000020004" charset="0"/>
        <a:cs typeface="Helvetica Neue" panose="02000503000000020004" charset="0"/>
        <a:sym typeface="Helvetica Neue" panose="02000503000000020004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panose="02000503000000020004" charset="0"/>
        <a:ea typeface="Helvetica Neue" panose="02000503000000020004" charset="0"/>
        <a:cs typeface="Helvetica Neue" panose="02000503000000020004" charset="0"/>
        <a:sym typeface="Helvetica Neue" panose="020005030000000200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983760"/>
            <a:ext cx="18288000" cy="4581960"/>
          </a:xfrm>
        </p:spPr>
        <p:txBody>
          <a:bodyPr anchor="b">
            <a:normAutofit/>
          </a:bodyPr>
          <a:lstStyle>
            <a:lvl1pPr algn="ctr">
              <a:defRPr sz="11600">
                <a:solidFill>
                  <a:srgbClr val="00A97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8091814"/>
            <a:ext cx="18288000" cy="2423784"/>
          </a:xfrm>
        </p:spPr>
        <p:txBody>
          <a:bodyPr tIns="518400" bIns="144000" anchor="t"/>
          <a:lstStyle>
            <a:lvl1pPr marL="0" indent="0" algn="ctr">
              <a:buNone/>
              <a:defRPr sz="4800" baseline="0">
                <a:solidFill>
                  <a:srgbClr val="9DA1A1"/>
                </a:solidFill>
                <a:latin typeface="微软雅黑"/>
                <a:ea typeface="微软雅黑"/>
                <a:cs typeface="微软雅黑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 tIns="518400" anchor="t"/>
          <a:lstStyle>
            <a:lvl1pPr marL="0" indent="0">
              <a:buNone/>
              <a:defRPr sz="4800" baseline="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 algn="l">
              <a:defRPr sz="12000">
                <a:solidFill>
                  <a:srgbClr val="00A97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4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2960" y="12446000"/>
            <a:ext cx="3168352" cy="93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697609" y="3251845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442646" y="3251845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1183888" y="3257600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928925" y="3257600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8693134" y="3251845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697609" y="6924253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442646" y="6924253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1183888" y="6930008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4928925" y="6930008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8693134" y="6924253"/>
            <a:ext cx="3097213" cy="3097213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pPr lvl="0"/>
            <a:endParaRPr lang="en-US" noProof="0">
              <a:sym typeface="Open Sans" charset="0"/>
            </a:endParaRPr>
          </a:p>
        </p:txBody>
      </p:sp>
      <p:pic>
        <p:nvPicPr>
          <p:cNvPr id="14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2960" y="12446000"/>
            <a:ext cx="3168352" cy="93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2960" y="12446000"/>
            <a:ext cx="3168352" cy="93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 bwMode="auto">
          <a:xfrm>
            <a:off x="1689100" y="1349375"/>
            <a:ext cx="21005800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/>
          <a:lstStyle/>
          <a:p>
            <a:pPr lvl="0"/>
            <a:r>
              <a:rPr lang="x-none" altLang="x-none">
                <a:sym typeface="Open Sans Light" charset="0"/>
              </a:rPr>
              <a:t>Click to edit Master title style</a:t>
            </a:r>
            <a:endParaRPr lang="x-none" altLang="x-none">
              <a:sym typeface="Open Sans Light" charset="0"/>
            </a:endParaRP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 bwMode="auto">
          <a:xfrm>
            <a:off x="1689100" y="3238500"/>
            <a:ext cx="21005800" cy="9207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ctr" anchorCtr="0" compatLnSpc="1"/>
          <a:lstStyle/>
          <a:p>
            <a:pPr lvl="0"/>
            <a:r>
              <a:rPr lang="x-none" altLang="x-none">
                <a:sym typeface="Open Sans" charset="0"/>
              </a:rPr>
              <a:t>Click to edit Master text styles</a:t>
            </a:r>
            <a:endParaRPr lang="x-none" altLang="x-none">
              <a:sym typeface="Open Sans" charset="0"/>
            </a:endParaRPr>
          </a:p>
          <a:p>
            <a:pPr lvl="1"/>
            <a:r>
              <a:rPr lang="x-none" altLang="x-none">
                <a:sym typeface="Open Sans" charset="0"/>
              </a:rPr>
              <a:t>Second level</a:t>
            </a:r>
            <a:endParaRPr lang="x-none" altLang="x-none">
              <a:sym typeface="Open Sans" charset="0"/>
            </a:endParaRPr>
          </a:p>
          <a:p>
            <a:pPr lvl="2"/>
            <a:r>
              <a:rPr lang="x-none" altLang="x-none">
                <a:sym typeface="Open Sans" charset="0"/>
              </a:rPr>
              <a:t>Third level</a:t>
            </a:r>
            <a:endParaRPr lang="x-none" altLang="x-none">
              <a:sym typeface="Open Sans" charset="0"/>
            </a:endParaRPr>
          </a:p>
          <a:p>
            <a:pPr lvl="3"/>
            <a:r>
              <a:rPr lang="x-none" altLang="x-none">
                <a:sym typeface="Open Sans" charset="0"/>
              </a:rPr>
              <a:t>Fourth level</a:t>
            </a:r>
            <a:endParaRPr lang="x-none" altLang="x-none">
              <a:sym typeface="Open Sans" charset="0"/>
            </a:endParaRPr>
          </a:p>
          <a:p>
            <a:pPr lvl="4"/>
            <a:r>
              <a:rPr lang="x-none" altLang="x-none">
                <a:sym typeface="Open Sans" charset="0"/>
              </a:rPr>
              <a:t>Fifth level</a:t>
            </a:r>
            <a:endParaRPr lang="x-none" altLang="x-none">
              <a:sym typeface="Open Sans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9600" kern="1200">
          <a:solidFill>
            <a:srgbClr val="3F4347"/>
          </a:solidFill>
          <a:latin typeface="+mj-lt"/>
          <a:ea typeface="+mj-ea"/>
          <a:cs typeface="+mj-cs"/>
          <a:sym typeface="Open Sans Light" charset="0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9600">
          <a:solidFill>
            <a:srgbClr val="3F4347"/>
          </a:solidFill>
          <a:latin typeface="Open Sans Light" charset="0"/>
          <a:ea typeface="Open Sans Light" charset="0"/>
          <a:cs typeface="Open Sans Light" charset="0"/>
          <a:sym typeface="Open Sans Light" charset="0"/>
        </a:defRPr>
      </a:lvl9pPr>
    </p:titleStyle>
    <p:bodyStyle>
      <a:lvl1pPr marL="341630" indent="-341630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charset="0"/>
        </a:defRPr>
      </a:lvl1pPr>
      <a:lvl2pPr marL="976630" indent="-341630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charset="0"/>
        </a:defRPr>
      </a:lvl2pPr>
      <a:lvl3pPr marL="1611630" indent="-341630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charset="0"/>
        </a:defRPr>
      </a:lvl3pPr>
      <a:lvl4pPr marL="2246630" indent="-341630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charset="0"/>
        </a:defRPr>
      </a:lvl4pPr>
      <a:lvl5pPr marL="2881630" indent="-341630" algn="l" defTabSz="825500" rtl="0" eaLnBrk="0" fontAlgn="base" hangingPunct="0">
        <a:lnSpc>
          <a:spcPct val="70000"/>
        </a:lnSpc>
        <a:spcBef>
          <a:spcPts val="5200"/>
        </a:spcBef>
        <a:spcAft>
          <a:spcPct val="0"/>
        </a:spcAft>
        <a:buSzPct val="75000"/>
        <a:buChar char="•"/>
        <a:defRPr sz="2800" kern="1200" baseline="43000">
          <a:solidFill>
            <a:srgbClr val="818A93"/>
          </a:solidFill>
          <a:latin typeface="+mn-lt"/>
          <a:ea typeface="+mn-ea"/>
          <a:cs typeface="+mn-cs"/>
          <a:sym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jpeg"/><Relationship Id="rId3" Type="http://schemas.openxmlformats.org/officeDocument/2006/relationships/image" Target="../media/image2.tiff"/><Relationship Id="rId2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.sv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8760" y="3154680"/>
            <a:ext cx="23439120" cy="7074535"/>
          </a:xfrm>
        </p:spPr>
        <p:txBody>
          <a:bodyPr>
            <a:noAutofit/>
          </a:bodyPr>
          <a:lstStyle/>
          <a:p>
            <a:r>
              <a:rPr lang="zh-CN" altLang="en-US" sz="8800" b="1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基于</a:t>
            </a:r>
            <a:r>
              <a:rPr lang="en-US" altLang="zh-CN" sz="8800" b="1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ArgoCD </a:t>
            </a:r>
            <a:r>
              <a:rPr lang="zh-CN" altLang="en-US" sz="8800" b="1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实现自动多环境管理</a:t>
            </a:r>
            <a:br>
              <a:rPr lang="en-US" altLang="zh-CN" sz="88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</a:br>
            <a:r>
              <a:rPr lang="zh-CN" altLang="en-US" sz="88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sz="88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									</a:t>
            </a:r>
            <a:br>
              <a:rPr lang="en-US" altLang="zh-CN" sz="880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</a:br>
            <a:endParaRPr lang="zh-CN" altLang="en-US" sz="880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8712" y="361801"/>
            <a:ext cx="6552729" cy="1393755"/>
          </a:xfrm>
          <a:prstGeom prst="rect">
            <a:avLst/>
          </a:prstGeom>
        </p:spPr>
      </p:pic>
      <p:sp useBgFill="1">
        <p:nvSpPr>
          <p:cNvPr id="8" name="TextBox 7"/>
          <p:cNvSpPr txBox="1"/>
          <p:nvPr/>
        </p:nvSpPr>
        <p:spPr>
          <a:xfrm>
            <a:off x="3221182" y="2161309"/>
            <a:ext cx="184731" cy="37959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标题 1"/>
          <p:cNvSpPr txBox="1"/>
          <p:nvPr/>
        </p:nvSpPr>
        <p:spPr bwMode="auto">
          <a:xfrm>
            <a:off x="2498090" y="7110095"/>
            <a:ext cx="19263360" cy="25565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0800" tIns="50800" rIns="50800" bIns="50800" numCol="1" anchor="b" anchorCtr="0" compatLnSpc="1">
            <a:normAutofit lnSpcReduction="20000"/>
          </a:bodyPr>
          <a:lstStyle>
            <a:lvl1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11600" kern="1200">
                <a:solidFill>
                  <a:srgbClr val="00A971"/>
                </a:solidFill>
                <a:latin typeface="+mj-lt"/>
                <a:ea typeface="+mj-ea"/>
                <a:cs typeface="+mj-cs"/>
                <a:sym typeface="Open Sans Light" charset="0"/>
              </a:defRPr>
            </a:lvl1pPr>
            <a:lvl2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2pPr>
            <a:lvl3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3pPr>
            <a:lvl4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4pPr>
            <a:lvl5pPr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5pPr>
            <a:lvl6pPr marL="4572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6pPr>
            <a:lvl7pPr marL="9144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7pPr>
            <a:lvl8pPr marL="13716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8pPr>
            <a:lvl9pPr marL="1828800" algn="ctr" defTabSz="825500" rtl="0" fontAlgn="base" hangingPunct="0">
              <a:spcBef>
                <a:spcPct val="0"/>
              </a:spcBef>
              <a:spcAft>
                <a:spcPct val="0"/>
              </a:spcAft>
              <a:defRPr sz="9600">
                <a:solidFill>
                  <a:srgbClr val="3F4347"/>
                </a:solidFill>
                <a:latin typeface="Open Sans Light" charset="0"/>
                <a:ea typeface="Open Sans Light" charset="0"/>
                <a:cs typeface="Open Sans Light" charset="0"/>
                <a:sym typeface="Open Sans Light" charset="0"/>
              </a:defRPr>
            </a:lvl9pPr>
          </a:lstStyle>
          <a:p>
            <a:r>
              <a:rPr lang="zh-CN" altLang="en-US" sz="5400" b="1" baseline="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王炜 </a:t>
            </a:r>
            <a:r>
              <a:rPr lang="en-US" altLang="zh-CN" sz="5400" b="1" baseline="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—</a:t>
            </a:r>
            <a:r>
              <a:rPr lang="zh-CN" altLang="en-US" sz="5400" b="1" baseline="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极客时间专栏《云原生架构和</a:t>
            </a:r>
            <a:r>
              <a:rPr lang="en-US" altLang="zh-CN" sz="5400" b="1" baseline="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GitOps </a:t>
            </a:r>
            <a:r>
              <a:rPr lang="zh-CN" altLang="en-US" sz="5400" b="1" baseline="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实战》作者、微软</a:t>
            </a:r>
            <a:r>
              <a:rPr lang="en-US" altLang="zh-CN" sz="5400" b="1" baseline="0" dirty="0"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MVP</a:t>
            </a:r>
            <a:endParaRPr lang="en-US" altLang="zh-CN" sz="5400" b="1" baseline="0" dirty="0"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592" y="531040"/>
            <a:ext cx="6833343" cy="1081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67464" y="1117896"/>
            <a:ext cx="3267033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Arial Black" panose="020B0A04020102020204" pitchFamily="34" charset="0"/>
                <a:ea typeface="Heiti SC Medium" panose="02000000000000000000" pitchFamily="2" charset="-128"/>
                <a:cs typeface="Arial Black" panose="020B0A04020102020204" pitchFamily="34" charset="0"/>
              </a:rPr>
              <a:t>X</a:t>
            </a:r>
            <a:endParaRPr lang="en-US" sz="8000" b="1" dirty="0">
              <a:latin typeface="Arial Black" panose="020B0A04020102020204" pitchFamily="34" charset="0"/>
              <a:ea typeface="Heiti SC Medium" panose="02000000000000000000" pitchFamily="2" charset="-128"/>
              <a:cs typeface="Arial Black" panose="020B0A040201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6949" y="10070392"/>
            <a:ext cx="3240972" cy="32409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ApplicationSet Git 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  <a:sym typeface="+mn-ea"/>
              </a:rPr>
              <a:t>Generators 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D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emo</a:t>
            </a:r>
            <a:endParaRPr lang="en-US" altLang="zh-CN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8"/>
          <p:cNvSpPr txBox="1"/>
          <p:nvPr/>
        </p:nvSpPr>
        <p:spPr>
          <a:xfrm>
            <a:off x="814230" y="3814136"/>
            <a:ext cx="21036988" cy="2132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p>
            <a:pPr marL="742950" indent="-742950">
              <a:lnSpc>
                <a:spcPct val="150000"/>
              </a:lnSpc>
              <a:buAutoNum type="arabicPeriod"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Argo CD v2.3 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开始，内置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ApplicationSet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Controller</a:t>
            </a:r>
            <a:endParaRPr lang="en-US" altLang="zh-CN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742950" indent="-742950">
              <a:lnSpc>
                <a:spcPct val="150000"/>
              </a:lnSpc>
              <a:buAutoNum type="arabicPeriod"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Argo CD v2.3 前，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需要手动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安装</a:t>
            </a:r>
            <a:endParaRPr lang="zh-CN" altLang="en-US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代码即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环境</a:t>
            </a:r>
            <a:endParaRPr lang="zh-CN" alt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8"/>
          <p:cNvSpPr txBox="1"/>
          <p:nvPr/>
        </p:nvSpPr>
        <p:spPr>
          <a:xfrm>
            <a:off x="814230" y="3814136"/>
            <a:ext cx="21036988" cy="721106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p>
            <a:pPr marL="742950" indent="-742950">
              <a:lnSpc>
                <a:spcPct val="150000"/>
              </a:lnSpc>
              <a:buAutoNum type="arabicPeriod"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Demo: 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创建环境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=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创建目录</a:t>
            </a:r>
            <a:endParaRPr lang="zh-CN" altLang="en-US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742950" indent="-742950">
              <a:lnSpc>
                <a:spcPct val="150000"/>
              </a:lnSpc>
              <a:buAutoNum type="arabicPeriod"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随时拉起一套新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环境</a:t>
            </a:r>
            <a:endParaRPr lang="zh-CN" altLang="en-US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742950" indent="-742950">
              <a:lnSpc>
                <a:spcPct val="150000"/>
              </a:lnSpc>
              <a:buAutoNum type="arabicPeriod"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https://argocd-applicationset.readthedocs.io/en/stable/Generators-Git/ 配置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差异</a:t>
            </a:r>
            <a:endParaRPr lang="zh-CN" altLang="en-US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0" indent="0">
              <a:lnSpc>
                <a:spcPct val="150000"/>
              </a:lnSpc>
              <a:buNone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zh-CN" altLang="en-US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0" indent="0">
              <a:lnSpc>
                <a:spcPct val="150000"/>
              </a:lnSpc>
              <a:buNone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还是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麻烦？</a:t>
            </a:r>
            <a:endParaRPr lang="zh-CN" altLang="en-US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742950" indent="-742950">
              <a:lnSpc>
                <a:spcPct val="150000"/>
              </a:lnSpc>
              <a:buAutoNum type="arabicPeriod"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 lang="zh-CN" altLang="en-US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分支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（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PR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）即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环境</a:t>
            </a:r>
            <a:endParaRPr lang="zh-CN" alt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8"/>
          <p:cNvSpPr txBox="1"/>
          <p:nvPr/>
        </p:nvSpPr>
        <p:spPr>
          <a:xfrm>
            <a:off x="814230" y="3814136"/>
            <a:ext cx="21036988" cy="2132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p>
            <a:pPr marL="0" indent="0">
              <a:lnSpc>
                <a:spcPct val="150000"/>
              </a:lnSpc>
              <a:buNone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创建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PR 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时自动拉起新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环境</a:t>
            </a:r>
            <a:endParaRPr lang="zh-CN" altLang="en-US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0" indent="0">
              <a:lnSpc>
                <a:spcPct val="150000"/>
              </a:lnSpc>
              <a:buNone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Pull Request Generator</a:t>
            </a:r>
            <a:endParaRPr lang="zh-CN" altLang="en-US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pic>
        <p:nvPicPr>
          <p:cNvPr id="3" name="图片 2" descr="12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2625" y="2537460"/>
            <a:ext cx="15808960" cy="96056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905" y="88900"/>
            <a:ext cx="19203035" cy="167957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ApplicationSet Pull Request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  <a:sym typeface="+mn-ea"/>
              </a:rPr>
              <a:t>Generators 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D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emo</a:t>
            </a:r>
            <a:endParaRPr lang="en-US" altLang="zh-CN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其他 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  <a:sym typeface="+mn-ea"/>
              </a:rPr>
              <a:t>Generators</a:t>
            </a:r>
            <a:r>
              <a:rPr 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 </a:t>
            </a:r>
            <a:endParaRPr 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8"/>
          <p:cNvSpPr txBox="1"/>
          <p:nvPr/>
        </p:nvSpPr>
        <p:spPr>
          <a:xfrm>
            <a:off x="814230" y="3814136"/>
            <a:ext cx="21036988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p>
            <a:pPr marL="0" indent="0">
              <a:lnSpc>
                <a:spcPct val="150000"/>
              </a:lnSpc>
              <a:buNone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https://argocd-applicationset.readthedocs.io/en/stable/Generators/</a:t>
            </a:r>
            <a:endParaRPr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main 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分支更新之后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呢？</a:t>
            </a:r>
            <a:endParaRPr lang="zh-CN" alt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8"/>
          <p:cNvSpPr txBox="1"/>
          <p:nvPr/>
        </p:nvSpPr>
        <p:spPr>
          <a:xfrm>
            <a:off x="814230" y="3814136"/>
            <a:ext cx="21036988" cy="2132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p>
            <a:pPr marL="0" indent="0">
              <a:lnSpc>
                <a:spcPct val="150000"/>
              </a:lnSpc>
              <a:buNone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argocd-image-updater</a:t>
            </a:r>
            <a:endParaRPr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0" indent="0">
              <a:lnSpc>
                <a:spcPct val="150000"/>
              </a:lnSpc>
              <a:buNone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监听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镜像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仓库变更，并自动修改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Helm C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hart</a:t>
            </a:r>
            <a:endParaRPr lang="en-US" altLang="zh-CN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Demo 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仓库</a:t>
            </a:r>
            <a:endParaRPr lang="zh-CN" alt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8"/>
          <p:cNvSpPr txBox="1"/>
          <p:nvPr/>
        </p:nvSpPr>
        <p:spPr>
          <a:xfrm>
            <a:off x="814230" y="3814136"/>
            <a:ext cx="21036988" cy="2132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p>
            <a:pPr marL="0" indent="0">
              <a:lnSpc>
                <a:spcPct val="150000"/>
              </a:lnSpc>
              <a:buNone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https://github.com/lyzhang1999/argocd-example</a:t>
            </a:r>
            <a:endParaRPr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0" indent="0">
              <a:lnSpc>
                <a:spcPct val="150000"/>
              </a:lnSpc>
              <a:buNone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https://github.com/lyzhang1999/argocd-example-frontend</a:t>
            </a:r>
            <a:endParaRPr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广告：《云原生架构和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 GitOps 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实战》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专栏</a:t>
            </a:r>
            <a:endParaRPr lang="zh-CN" alt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795" y="2465705"/>
            <a:ext cx="21355685" cy="106229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广告：《云原生架构和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 GitOps 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实战》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专栏</a:t>
            </a:r>
            <a:endParaRPr lang="zh-CN" alt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895" y="2105025"/>
            <a:ext cx="15579725" cy="11084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620" y="5129530"/>
            <a:ext cx="5010150" cy="49333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40" y="2681351"/>
            <a:ext cx="24384000" cy="2080978"/>
          </a:xfrm>
        </p:spPr>
        <p:txBody>
          <a:bodyPr>
            <a:normAutofit/>
          </a:bodyPr>
          <a:lstStyle/>
          <a:p>
            <a:r>
              <a:rPr lang="en-US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Q&amp;A</a:t>
            </a:r>
            <a:endParaRPr lang="en-US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pic>
        <p:nvPicPr>
          <p:cNvPr id="11" name="Graphic 1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3734" y="366411"/>
            <a:ext cx="6552729" cy="1393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043" y="5345594"/>
            <a:ext cx="4147914" cy="42817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He3.app 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开发者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工具箱</a:t>
            </a:r>
            <a:endParaRPr lang="zh-CN" alt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scree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885" y="2033270"/>
            <a:ext cx="14032230" cy="92259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99255" y="12186285"/>
            <a:ext cx="16902430" cy="1170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https://he3.app</a:t>
            </a:r>
            <a:endParaRPr lang="en-US" altLang="zh-CN" sz="5400">
              <a:solidFill>
                <a:schemeClr val="bg2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r>
              <a:rPr lang="en-US" altLang="zh-CN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200+ </a:t>
            </a:r>
            <a:r>
              <a:rPr lang="zh-CN" altLang="en-US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开发常用工具：</a:t>
            </a:r>
            <a:r>
              <a:rPr lang="en-US" altLang="zh-CN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Json </a:t>
            </a:r>
            <a:r>
              <a:rPr lang="zh-CN" altLang="en-US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转</a:t>
            </a:r>
            <a:r>
              <a:rPr lang="en-US" altLang="zh-CN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Yaml</a:t>
            </a:r>
            <a:r>
              <a:rPr lang="zh-CN" altLang="en-US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、</a:t>
            </a:r>
            <a:r>
              <a:rPr lang="en-US" altLang="zh-CN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Json </a:t>
            </a:r>
            <a:r>
              <a:rPr lang="zh-CN" altLang="en-US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格式化、</a:t>
            </a:r>
            <a:r>
              <a:rPr lang="en-US" altLang="zh-CN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JWT </a:t>
            </a:r>
            <a:r>
              <a:rPr lang="zh-CN" altLang="en-US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生成</a:t>
            </a:r>
            <a:r>
              <a:rPr lang="en-US" altLang="zh-CN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/</a:t>
            </a:r>
            <a:r>
              <a:rPr lang="zh-CN" altLang="en-US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解析、</a:t>
            </a:r>
            <a:r>
              <a:rPr lang="en-US" altLang="zh-CN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Yaml </a:t>
            </a:r>
            <a:r>
              <a:rPr lang="zh-CN" altLang="en-US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工具</a:t>
            </a:r>
            <a:r>
              <a:rPr lang="en-US" altLang="zh-CN" sz="5400">
                <a:solidFill>
                  <a:schemeClr val="bg2">
                    <a:lumMod val="5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......</a:t>
            </a:r>
            <a:endParaRPr lang="en-US" altLang="zh-CN" sz="5400">
              <a:solidFill>
                <a:schemeClr val="bg2">
                  <a:lumMod val="5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1780" y="2917516"/>
            <a:ext cx="10543611" cy="4581960"/>
          </a:xfrm>
        </p:spPr>
        <p:txBody>
          <a:bodyPr/>
          <a:lstStyle/>
          <a:p>
            <a:r>
              <a:rPr lang="en-US" altLang="zh-CN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Agenda</a:t>
            </a:r>
            <a:endParaRPr lang="zh-CN" altLang="en-US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sp>
        <p:nvSpPr>
          <p:cNvPr id="27" name="Line 2"/>
          <p:cNvSpPr>
            <a:spLocks noChangeShapeType="1"/>
          </p:cNvSpPr>
          <p:nvPr/>
        </p:nvSpPr>
        <p:spPr bwMode="auto">
          <a:xfrm flipV="1">
            <a:off x="11844608" y="2789066"/>
            <a:ext cx="139764" cy="10926933"/>
          </a:xfrm>
          <a:prstGeom prst="line">
            <a:avLst/>
          </a:prstGeom>
          <a:noFill/>
          <a:ln w="76200" cap="flat" cmpd="sng">
            <a:solidFill>
              <a:srgbClr val="F0F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50800" tIns="50800" rIns="50800" bIns="50800" anchor="ctr"/>
          <a:lstStyle/>
          <a:p>
            <a:pPr algn="ctr" eaLnBrk="1">
              <a:defRPr/>
            </a:pPr>
            <a:endParaRPr lang="en-US" altLang="en-US" sz="3200" baseline="0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8" name="Rectangle 4"/>
          <p:cNvSpPr/>
          <p:nvPr/>
        </p:nvSpPr>
        <p:spPr bwMode="auto">
          <a:xfrm>
            <a:off x="13021777" y="5014634"/>
            <a:ext cx="10182057" cy="6553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zh-CN" altLang="en-US" sz="3600" baseline="0" dirty="0">
                <a:solidFill>
                  <a:srgbClr val="00A971"/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ApplicationSet 和 Generators 概述</a:t>
            </a:r>
            <a:endParaRPr lang="zh-CN" altLang="en-US" sz="3600" baseline="0" dirty="0">
              <a:solidFill>
                <a:srgbClr val="00A971"/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  <p:sp>
        <p:nvSpPr>
          <p:cNvPr id="30" name="Oval 13"/>
          <p:cNvSpPr/>
          <p:nvPr/>
        </p:nvSpPr>
        <p:spPr bwMode="auto">
          <a:xfrm>
            <a:off x="11613665" y="4985107"/>
            <a:ext cx="687388" cy="687387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/>
        </p:spPr>
        <p:txBody>
          <a:bodyPr lIns="50800" tIns="50800" rIns="50800" bIns="50800" anchor="ctr"/>
          <a:lstStyle>
            <a:lvl1pPr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en-US" altLang="en-US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1" name="Oval 14"/>
          <p:cNvSpPr/>
          <p:nvPr/>
        </p:nvSpPr>
        <p:spPr bwMode="auto">
          <a:xfrm>
            <a:off x="11794640" y="5166082"/>
            <a:ext cx="325438" cy="325437"/>
          </a:xfrm>
          <a:prstGeom prst="ellipse">
            <a:avLst/>
          </a:prstGeom>
          <a:solidFill>
            <a:srgbClr val="00A971"/>
          </a:solidFill>
          <a:ln>
            <a:noFill/>
          </a:ln>
        </p:spPr>
        <p:txBody>
          <a:bodyPr lIns="50800" tIns="50800" rIns="50800" bIns="50800" anchor="ctr"/>
          <a:lstStyle>
            <a:lvl1pPr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en-US" altLang="en-US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2" name="Oval 16"/>
          <p:cNvSpPr/>
          <p:nvPr/>
        </p:nvSpPr>
        <p:spPr bwMode="auto">
          <a:xfrm>
            <a:off x="11613665" y="8029932"/>
            <a:ext cx="687388" cy="687387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/>
        </p:spPr>
        <p:txBody>
          <a:bodyPr lIns="50800" tIns="50800" rIns="50800" bIns="50800" anchor="ctr"/>
          <a:lstStyle>
            <a:lvl1pPr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en-US" altLang="en-US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3" name="Oval 17"/>
          <p:cNvSpPr/>
          <p:nvPr/>
        </p:nvSpPr>
        <p:spPr bwMode="auto">
          <a:xfrm>
            <a:off x="11794640" y="8210907"/>
            <a:ext cx="325438" cy="325437"/>
          </a:xfrm>
          <a:prstGeom prst="ellipse">
            <a:avLst/>
          </a:prstGeom>
          <a:solidFill>
            <a:srgbClr val="00A971"/>
          </a:solidFill>
          <a:ln>
            <a:noFill/>
          </a:ln>
        </p:spPr>
        <p:txBody>
          <a:bodyPr lIns="50800" tIns="50800" rIns="50800" bIns="50800" anchor="ctr"/>
          <a:lstStyle>
            <a:lvl1pPr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en-US" altLang="en-US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4" name="Oval 19"/>
          <p:cNvSpPr/>
          <p:nvPr/>
        </p:nvSpPr>
        <p:spPr bwMode="auto">
          <a:xfrm>
            <a:off x="11613665" y="11036657"/>
            <a:ext cx="687388" cy="688975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/>
        </p:spPr>
        <p:txBody>
          <a:bodyPr lIns="50800" tIns="50800" rIns="50800" bIns="50800" anchor="ctr"/>
          <a:lstStyle>
            <a:lvl1pPr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en-US" altLang="en-US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5" name="Oval 20"/>
          <p:cNvSpPr/>
          <p:nvPr/>
        </p:nvSpPr>
        <p:spPr bwMode="auto">
          <a:xfrm>
            <a:off x="11794640" y="11219219"/>
            <a:ext cx="325438" cy="323850"/>
          </a:xfrm>
          <a:prstGeom prst="ellipse">
            <a:avLst/>
          </a:prstGeom>
          <a:solidFill>
            <a:srgbClr val="00A971"/>
          </a:solidFill>
          <a:ln>
            <a:noFill/>
          </a:ln>
        </p:spPr>
        <p:txBody>
          <a:bodyPr lIns="50800" tIns="50800" rIns="50800" bIns="50800" anchor="ctr"/>
          <a:lstStyle>
            <a:lvl1pPr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en-US" altLang="en-US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36" name="Rectangle 4"/>
          <p:cNvSpPr/>
          <p:nvPr/>
        </p:nvSpPr>
        <p:spPr bwMode="auto">
          <a:xfrm>
            <a:off x="13021777" y="8071033"/>
            <a:ext cx="10319792" cy="6553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zh-CN" altLang="en-US" sz="3600" baseline="0" dirty="0">
                <a:solidFill>
                  <a:srgbClr val="00A971"/>
                </a:solidFill>
                <a:latin typeface="PingFang SC Regular" panose="020B0400000000000000" charset="-122"/>
                <a:ea typeface="PingFang SC Regular" panose="020B0400000000000000" charset="-122"/>
                <a:cs typeface="微软雅黑" charset="-122"/>
              </a:rPr>
              <a:t>示例应用</a:t>
            </a:r>
            <a:endParaRPr lang="zh-CN" altLang="en-US" sz="3600" baseline="0" dirty="0">
              <a:solidFill>
                <a:srgbClr val="00A971"/>
              </a:solidFill>
              <a:latin typeface="PingFang SC Regular" panose="020B0400000000000000" charset="-122"/>
              <a:ea typeface="PingFang SC Regular" panose="020B0400000000000000" charset="-122"/>
              <a:cs typeface="微软雅黑" charset="-122"/>
            </a:endParaRPr>
          </a:p>
        </p:txBody>
      </p:sp>
      <p:sp>
        <p:nvSpPr>
          <p:cNvPr id="38" name="Rectangle 4"/>
          <p:cNvSpPr/>
          <p:nvPr/>
        </p:nvSpPr>
        <p:spPr bwMode="auto">
          <a:xfrm>
            <a:off x="12958875" y="11126960"/>
            <a:ext cx="11140810" cy="6553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zh-CN" altLang="en-US" sz="3600" baseline="0" dirty="0">
                <a:solidFill>
                  <a:srgbClr val="00A971"/>
                </a:solidFill>
                <a:latin typeface="PingFang SC Regular" panose="020B0400000000000000" charset="-122"/>
                <a:ea typeface="PingFang SC Regular" panose="020B0400000000000000" charset="-122"/>
                <a:cs typeface="微软雅黑" charset="-122"/>
              </a:rPr>
              <a:t>代码即环境、分支即环境</a:t>
            </a:r>
            <a:endParaRPr lang="zh-CN" altLang="en-US" sz="3600" baseline="0" dirty="0">
              <a:solidFill>
                <a:srgbClr val="00A971"/>
              </a:solidFill>
              <a:latin typeface="PingFang SC Regular" panose="020B0400000000000000" charset="-122"/>
              <a:ea typeface="PingFang SC Regular" panose="020B0400000000000000" charset="-122"/>
              <a:cs typeface="微软雅黑" charset="-122"/>
            </a:endParaRPr>
          </a:p>
        </p:txBody>
      </p:sp>
      <p:sp>
        <p:nvSpPr>
          <p:cNvPr id="40" name="Rectangle 4"/>
          <p:cNvSpPr/>
          <p:nvPr/>
        </p:nvSpPr>
        <p:spPr bwMode="auto">
          <a:xfrm>
            <a:off x="12992848" y="2261561"/>
            <a:ext cx="8920231" cy="6553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50800" tIns="50800" rIns="50800" bIns="50800" anchor="ctr">
            <a:spAutoFit/>
          </a:bodyPr>
          <a:lstStyle/>
          <a:p>
            <a:pPr eaLnBrk="1">
              <a:defRPr/>
            </a:pPr>
            <a:r>
              <a:rPr lang="zh-CN" altLang="en-US" sz="3600" baseline="0" dirty="0">
                <a:solidFill>
                  <a:srgbClr val="00A971"/>
                </a:solidFill>
                <a:latin typeface="PingFang SC Regular" panose="020B0400000000000000" charset="-122"/>
                <a:ea typeface="PingFang SC Regular" panose="020B0400000000000000" charset="-122"/>
                <a:cs typeface="微软雅黑" charset="-122"/>
              </a:rPr>
              <a:t>自动多环境管理的适用场景</a:t>
            </a:r>
            <a:endParaRPr lang="zh-CN" altLang="en-US" sz="3600" baseline="0" dirty="0">
              <a:solidFill>
                <a:srgbClr val="00A971"/>
              </a:solidFill>
              <a:latin typeface="PingFang SC Regular" panose="020B0400000000000000" charset="-122"/>
              <a:ea typeface="PingFang SC Regular" panose="020B0400000000000000" charset="-122"/>
              <a:cs typeface="微软雅黑" charset="-122"/>
            </a:endParaRPr>
          </a:p>
        </p:txBody>
      </p:sp>
      <p:sp>
        <p:nvSpPr>
          <p:cNvPr id="42" name="Oval 13"/>
          <p:cNvSpPr/>
          <p:nvPr/>
        </p:nvSpPr>
        <p:spPr bwMode="auto">
          <a:xfrm>
            <a:off x="11663632" y="2216633"/>
            <a:ext cx="687388" cy="687387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/>
        </p:spPr>
        <p:txBody>
          <a:bodyPr lIns="50800" tIns="50800" rIns="50800" bIns="50800" anchor="ctr"/>
          <a:lstStyle>
            <a:lvl1pPr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en-US" altLang="en-US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43" name="Oval 14"/>
          <p:cNvSpPr/>
          <p:nvPr/>
        </p:nvSpPr>
        <p:spPr bwMode="auto">
          <a:xfrm>
            <a:off x="11844607" y="2397608"/>
            <a:ext cx="325438" cy="325437"/>
          </a:xfrm>
          <a:prstGeom prst="ellipse">
            <a:avLst/>
          </a:prstGeom>
          <a:solidFill>
            <a:srgbClr val="00A971"/>
          </a:solidFill>
          <a:ln>
            <a:noFill/>
          </a:ln>
        </p:spPr>
        <p:txBody>
          <a:bodyPr lIns="50800" tIns="50800" rIns="50800" bIns="50800" anchor="ctr"/>
          <a:lstStyle>
            <a:lvl1pPr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1pPr>
            <a:lvl2pPr marL="742950" indent="-28575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2pPr>
            <a:lvl3pPr marL="11430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3pPr>
            <a:lvl4pPr marL="16002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4pPr>
            <a:lvl5pPr marL="2057400" indent="-228600"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200" baseline="55000">
                <a:solidFill>
                  <a:srgbClr val="7B7B7B"/>
                </a:solidFill>
                <a:latin typeface="Open Sans" charset="0"/>
                <a:ea typeface="Open Sans" charset="0"/>
                <a:cs typeface="Open Sans" charset="0"/>
                <a:sym typeface="Open Sans" charset="0"/>
              </a:defRPr>
            </a:lvl9pPr>
          </a:lstStyle>
          <a:p>
            <a:pPr algn="ctr" eaLnBrk="1"/>
            <a:endParaRPr lang="en-US" altLang="en-US" sz="3200" baseline="0">
              <a:solidFill>
                <a:srgbClr val="FFFFFF"/>
              </a:solidFill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37690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微软雅黑" charset="-122"/>
                <a:sym typeface="+mn-ea"/>
              </a:rPr>
              <a:t>自动多环境管理的适用场景</a:t>
            </a:r>
            <a:endParaRPr 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8"/>
          <p:cNvSpPr txBox="1"/>
          <p:nvPr/>
        </p:nvSpPr>
        <p:spPr>
          <a:xfrm>
            <a:off x="670720" y="3814136"/>
            <a:ext cx="21036988" cy="3148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p>
            <a:pPr marL="742950" indent="-742950">
              <a:lnSpc>
                <a:spcPct val="150000"/>
              </a:lnSpc>
              <a:buAutoNum type="arabicPeriod"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开发环境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隔离，开发互不干扰</a:t>
            </a:r>
            <a:endParaRPr lang="en-US" altLang="zh-CN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742950" indent="-742950">
              <a:lnSpc>
                <a:spcPct val="150000"/>
              </a:lnSpc>
              <a:buAutoNum type="arabicPeriod"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随时拉起完整的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QA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、测试环境</a:t>
            </a:r>
            <a:endParaRPr lang="en-US" altLang="zh-CN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742950" indent="-742950">
              <a:lnSpc>
                <a:spcPct val="150000"/>
              </a:lnSpc>
              <a:buAutoNum type="arabicPeriod"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为每一个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PR 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拉起开发</a:t>
            </a: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环境</a:t>
            </a:r>
            <a:endParaRPr lang="zh-CN" altLang="en-US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ArgoCD Application D</a:t>
            </a:r>
            <a:r>
              <a:rPr 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emo</a:t>
            </a:r>
            <a:endParaRPr 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3445" y="2322830"/>
            <a:ext cx="17363440" cy="11429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apiVersion: argoproj.io/v1alpha1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kind: Application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metadata: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name: example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namespace: argocd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spec: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project: default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source: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  repoURL: "https://github.com/lyzhang1999/argocd-example.git"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  targetRevision: HEAD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  path: helm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  helm: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    valueFiles: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      - "values.yaml"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destination: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  server: "https://kubernetes.default.svc"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  namespace: "example"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syncPolicy: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  automated: {}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  syncOptions: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r>
              <a:rPr lang="zh-CN" altLang="en-US" sz="5400">
                <a:latin typeface="PingFang SC Regular" panose="020B0400000000000000" charset="-122"/>
                <a:ea typeface="PingFang SC Regular" panose="020B0400000000000000" charset="-122"/>
              </a:rPr>
              <a:t>      - CreateNamespace=true</a:t>
            </a:r>
            <a:endParaRPr lang="zh-CN" altLang="en-US" sz="5400">
              <a:latin typeface="PingFang SC Regular" panose="020B0400000000000000" charset="-122"/>
              <a:ea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增加一个环境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怎么办？</a:t>
            </a:r>
            <a:endParaRPr lang="zh-CN" alt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8"/>
          <p:cNvSpPr txBox="1"/>
          <p:nvPr/>
        </p:nvSpPr>
        <p:spPr>
          <a:xfrm>
            <a:off x="814230" y="3814136"/>
            <a:ext cx="21036988" cy="314833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p>
            <a:pPr marL="742950" indent="-742950">
              <a:lnSpc>
                <a:spcPct val="150000"/>
              </a:lnSpc>
              <a:buAutoNum type="arabicPeriod"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添加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values-staging.yaml</a:t>
            </a:r>
            <a:endParaRPr lang="en-US" altLang="zh-CN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742950" indent="-742950">
              <a:lnSpc>
                <a:spcPct val="150000"/>
              </a:lnSpc>
              <a:buAutoNum type="arabicPeriod"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添加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 application-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  <a:sym typeface="+mn-ea"/>
              </a:rPr>
              <a:t>staging</a:t>
            </a:r>
            <a:r>
              <a:rPr lang="en-US" altLang="zh-CN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.yaml</a:t>
            </a:r>
            <a:endParaRPr lang="en-US" altLang="zh-CN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  <a:p>
            <a:pPr marL="0" indent="0">
              <a:lnSpc>
                <a:spcPct val="150000"/>
              </a:lnSpc>
              <a:buNone/>
              <a:defRPr sz="3600" baseline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 altLang="en-US" sz="4400" dirty="0">
                <a:solidFill>
                  <a:schemeClr val="tx2">
                    <a:lumMod val="10000"/>
                  </a:schemeClr>
                </a:solidFill>
                <a:latin typeface="PingFang SC Regular" panose="020B0400000000000000" charset="-122"/>
                <a:ea typeface="PingFang SC Regular" panose="020B0400000000000000" charset="-122"/>
                <a:cs typeface="PingFang SC Regular" panose="020B0400000000000000" charset="-122"/>
              </a:rPr>
              <a:t>❌</a:t>
            </a:r>
            <a:endParaRPr lang="en-US" altLang="zh-CN" sz="4400" dirty="0">
              <a:solidFill>
                <a:schemeClr val="tx2">
                  <a:lumMod val="10000"/>
                </a:schemeClr>
              </a:solidFill>
              <a:latin typeface="PingFang SC Regular" panose="020B0400000000000000" charset="-122"/>
              <a:ea typeface="PingFang SC Regular" panose="020B0400000000000000" charset="-122"/>
              <a:cs typeface="PingFang SC Regular" panose="020B04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ApplicationSet</a:t>
            </a:r>
            <a:endParaRPr lang="en-US" altLang="zh-CN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 descr="1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5245" y="1961515"/>
            <a:ext cx="12833985" cy="10942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ApplicationSet G</a:t>
            </a:r>
            <a:r>
              <a:rPr lang="en-US" altLang="zh-CN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it Generators</a:t>
            </a:r>
            <a:endParaRPr lang="en-US" altLang="zh-CN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3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5245" y="2825115"/>
            <a:ext cx="13905865" cy="9319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82817" y="88618"/>
            <a:ext cx="17748092" cy="1679673"/>
          </a:xfrm>
        </p:spPr>
        <p:txBody>
          <a:bodyPr>
            <a:normAutofit/>
          </a:bodyPr>
          <a:lstStyle/>
          <a:p>
            <a:pPr algn="l"/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多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环境示例应用</a:t>
            </a:r>
            <a:r>
              <a:rPr lang="zh-CN" altLang="en-US" sz="7200" dirty="0">
                <a:latin typeface="PingFang SC Regular" panose="020B0400000000000000" charset="-122"/>
                <a:ea typeface="PingFang SC Regular" panose="020B0400000000000000" charset="-122"/>
                <a:cs typeface="Times New Roman" panose="02020603050405020304" pitchFamily="18" charset="0"/>
              </a:rPr>
              <a:t>介绍</a:t>
            </a:r>
            <a:endParaRPr lang="zh-CN" altLang="en-US" sz="7200" dirty="0">
              <a:latin typeface="PingFang SC Regular" panose="020B0400000000000000" charset="-122"/>
              <a:ea typeface="PingFang SC Regular" panose="020B0400000000000000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White">
  <a:themeElements>
    <a:clrScheme name="">
      <a:dk1>
        <a:srgbClr val="53585F"/>
      </a:dk1>
      <a:lt1>
        <a:srgbClr val="818A93"/>
      </a:lt1>
      <a:dk2>
        <a:srgbClr val="935512"/>
      </a:dk2>
      <a:lt2>
        <a:srgbClr val="DCDEE0"/>
      </a:lt2>
      <a:accent1>
        <a:srgbClr val="0365C0"/>
      </a:accent1>
      <a:accent2>
        <a:srgbClr val="00882B"/>
      </a:accent2>
      <a:accent3>
        <a:srgbClr val="C8B4AA"/>
      </a:accent3>
      <a:accent4>
        <a:srgbClr val="6D757D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Open Sans Light"/>
        <a:ea typeface="Open Sans Light"/>
        <a:cs typeface="Open Sans Light"/>
      </a:majorFont>
      <a:minorFont>
        <a:latin typeface="Open Sans"/>
        <a:ea typeface="Open Sans"/>
        <a:cs typeface="Open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spAutoFit/>
      </a:bodyPr>
      <a:lstStyle>
        <a:defPPr marL="0" marR="0" indent="0" algn="l" defTabSz="8255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x-none" altLang="x-none" sz="2800" b="0" i="0" u="none" strike="noStrike" cap="none" normalizeH="0" baseline="43000">
            <a:ln>
              <a:noFill/>
            </a:ln>
            <a:solidFill>
              <a:srgbClr val="818A93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spAutoFit/>
      </a:bodyPr>
      <a:lstStyle>
        <a:defPPr marL="0" marR="0" indent="0" algn="l" defTabSz="8255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x-none" altLang="x-none" sz="2800" b="0" i="0" u="none" strike="noStrike" cap="none" normalizeH="0" baseline="43000">
            <a:ln>
              <a:noFill/>
            </a:ln>
            <a:solidFill>
              <a:srgbClr val="818A93"/>
            </a:solidFill>
            <a:effectLst/>
            <a:latin typeface="Open Sans" charset="0"/>
            <a:ea typeface="Open Sans" charset="0"/>
            <a:cs typeface="Open Sans" charset="0"/>
            <a:sym typeface="Open Sans" charset="0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1427</Words>
  <Application>WPS 演示</Application>
  <PresentationFormat>自定义</PresentationFormat>
  <Paragraphs>104</Paragraphs>
  <Slides>19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0" baseType="lpstr">
      <vt:lpstr>Arial</vt:lpstr>
      <vt:lpstr>宋体</vt:lpstr>
      <vt:lpstr>Wingdings</vt:lpstr>
      <vt:lpstr>Open Sans</vt:lpstr>
      <vt:lpstr>苹方-简</vt:lpstr>
      <vt:lpstr>Open Sans Light</vt:lpstr>
      <vt:lpstr>Arial</vt:lpstr>
      <vt:lpstr>微软雅黑</vt:lpstr>
      <vt:lpstr>汉仪旗黑</vt:lpstr>
      <vt:lpstr>Helvetica Neue</vt:lpstr>
      <vt:lpstr>PingFang SC Regular</vt:lpstr>
      <vt:lpstr>Arial Black</vt:lpstr>
      <vt:lpstr>Heiti SC Medium</vt:lpstr>
      <vt:lpstr>Times New Roman</vt:lpstr>
      <vt:lpstr>Helvetica Light</vt:lpstr>
      <vt:lpstr>微软雅黑</vt:lpstr>
      <vt:lpstr>宋体</vt:lpstr>
      <vt:lpstr>Arial Unicode MS</vt:lpstr>
      <vt:lpstr>汉仪书宋二KW</vt:lpstr>
      <vt:lpstr>Apple Color Emoji</vt:lpstr>
      <vt:lpstr>White</vt:lpstr>
      <vt:lpstr>基于 ArgoCD 实现自动多环境管理  									 </vt:lpstr>
      <vt:lpstr>He3.app 开发者工具箱</vt:lpstr>
      <vt:lpstr>Agenda</vt:lpstr>
      <vt:lpstr>自动多环境管理的适用场景</vt:lpstr>
      <vt:lpstr>ArgoCD Application Demo</vt:lpstr>
      <vt:lpstr>增加一个环境怎么办？</vt:lpstr>
      <vt:lpstr>ApplicationSet</vt:lpstr>
      <vt:lpstr>ApplicationSet Git Generators</vt:lpstr>
      <vt:lpstr>多环境示例应用介绍</vt:lpstr>
      <vt:lpstr>ApplicationSet Git Generators Demo</vt:lpstr>
      <vt:lpstr>代码即环境</vt:lpstr>
      <vt:lpstr>分支（PR）即环境</vt:lpstr>
      <vt:lpstr>ApplicationSet Pull Request Generators Demo</vt:lpstr>
      <vt:lpstr>其他 Generators </vt:lpstr>
      <vt:lpstr>其他 Generators </vt:lpstr>
      <vt:lpstr>Demo 仓库</vt:lpstr>
      <vt:lpstr>广告：《云原生架构和 GitOps 实战》专栏</vt:lpstr>
      <vt:lpstr>广告：《云原生架构和 GitOps 实战》专栏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WPS_1665829128</cp:lastModifiedBy>
  <cp:revision>275</cp:revision>
  <dcterms:created xsi:type="dcterms:W3CDTF">2023-01-11T11:52:14Z</dcterms:created>
  <dcterms:modified xsi:type="dcterms:W3CDTF">2023-01-11T11:52:14Z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4D24F6B6D75AF3A97FF3BB637ACE97E7</vt:lpwstr>
  </property>
  <property fmtid="{D5CDD505-2E9C-101B-9397-08002B2CF9AE}" pid="3" name="KSOProductBuildVer">
    <vt:lpwstr>2052-5.0.0.7550</vt:lpwstr>
  </property>
</Properties>
</file>